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75" r:id="rId2"/>
    <p:sldId id="474" r:id="rId3"/>
    <p:sldId id="458" r:id="rId4"/>
    <p:sldId id="438" r:id="rId5"/>
    <p:sldId id="476" r:id="rId6"/>
    <p:sldId id="276" r:id="rId7"/>
    <p:sldId id="439" r:id="rId8"/>
    <p:sldId id="460" r:id="rId9"/>
    <p:sldId id="440" r:id="rId10"/>
    <p:sldId id="442" r:id="rId11"/>
    <p:sldId id="446" r:id="rId12"/>
    <p:sldId id="449" r:id="rId13"/>
    <p:sldId id="450" r:id="rId14"/>
    <p:sldId id="448" r:id="rId15"/>
    <p:sldId id="451" r:id="rId16"/>
    <p:sldId id="452" r:id="rId17"/>
    <p:sldId id="453" r:id="rId18"/>
    <p:sldId id="454" r:id="rId19"/>
    <p:sldId id="455" r:id="rId20"/>
    <p:sldId id="456" r:id="rId21"/>
    <p:sldId id="457" r:id="rId22"/>
    <p:sldId id="441" r:id="rId23"/>
    <p:sldId id="47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870000"/>
    <a:srgbClr val="01B902"/>
    <a:srgbClr val="93A3B0"/>
    <a:srgbClr val="CA5C0E"/>
    <a:srgbClr val="009EC0"/>
    <a:srgbClr val="06C200"/>
    <a:srgbClr val="01FF3B"/>
    <a:srgbClr val="238BF3"/>
    <a:srgbClr val="086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42"/>
    <p:restoredTop sz="94626"/>
  </p:normalViewPr>
  <p:slideViewPr>
    <p:cSldViewPr>
      <p:cViewPr varScale="1">
        <p:scale>
          <a:sx n="116" d="100"/>
          <a:sy n="116" d="100"/>
        </p:scale>
        <p:origin x="40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5/25/21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49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550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83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316170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5/25/21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21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dirty="0"/>
              <a:t>Regarding Miracles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AD7987-30F8-5C41-B09A-C0F47EFBA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720850"/>
            <a:ext cx="7569200" cy="3416300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7B895E-40F9-F240-9B0D-2D1DA6E8F3C7}"/>
              </a:ext>
            </a:extLst>
          </p:cNvPr>
          <p:cNvSpPr txBox="1"/>
          <p:nvPr/>
        </p:nvSpPr>
        <p:spPr>
          <a:xfrm>
            <a:off x="787400" y="5715000"/>
            <a:ext cx="303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3A3B0"/>
                </a:solidFill>
              </a:rPr>
              <a:t>http://</a:t>
            </a:r>
            <a:r>
              <a:rPr lang="en-US" dirty="0" err="1">
                <a:solidFill>
                  <a:srgbClr val="93A3B0"/>
                </a:solidFill>
              </a:rPr>
              <a:t>bit.ly</a:t>
            </a:r>
            <a:r>
              <a:rPr lang="en-US" dirty="0">
                <a:solidFill>
                  <a:srgbClr val="93A3B0"/>
                </a:solidFill>
              </a:rPr>
              <a:t>/Ai1LExtraordinary</a:t>
            </a:r>
          </a:p>
        </p:txBody>
      </p:sp>
    </p:spTree>
    <p:extLst>
      <p:ext uri="{BB962C8B-B14F-4D97-AF65-F5344CB8AC3E}">
        <p14:creationId xmlns:p14="http://schemas.microsoft.com/office/powerpoint/2010/main" val="3316645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2210127"/>
            <a:ext cx="7571231" cy="2731232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1</a:t>
            </a:r>
          </a:p>
        </p:txBody>
      </p:sp>
    </p:spTree>
    <p:extLst>
      <p:ext uri="{BB962C8B-B14F-4D97-AF65-F5344CB8AC3E}">
        <p14:creationId xmlns:p14="http://schemas.microsoft.com/office/powerpoint/2010/main" val="150159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816322"/>
            <a:ext cx="7571231" cy="3518843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2</a:t>
            </a:r>
          </a:p>
        </p:txBody>
      </p:sp>
    </p:spTree>
    <p:extLst>
      <p:ext uri="{BB962C8B-B14F-4D97-AF65-F5344CB8AC3E}">
        <p14:creationId xmlns:p14="http://schemas.microsoft.com/office/powerpoint/2010/main" val="202971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33749"/>
            <a:ext cx="7571231" cy="3683988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3</a:t>
            </a:r>
          </a:p>
        </p:txBody>
      </p:sp>
    </p:spTree>
    <p:extLst>
      <p:ext uri="{BB962C8B-B14F-4D97-AF65-F5344CB8AC3E}">
        <p14:creationId xmlns:p14="http://schemas.microsoft.com/office/powerpoint/2010/main" val="2711069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990600"/>
            <a:ext cx="7571231" cy="5170287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4</a:t>
            </a:r>
          </a:p>
        </p:txBody>
      </p:sp>
    </p:spTree>
    <p:extLst>
      <p:ext uri="{BB962C8B-B14F-4D97-AF65-F5344CB8AC3E}">
        <p14:creationId xmlns:p14="http://schemas.microsoft.com/office/powerpoint/2010/main" val="3082192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978273"/>
            <a:ext cx="5978085" cy="5727327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5</a:t>
            </a:r>
          </a:p>
        </p:txBody>
      </p:sp>
    </p:spTree>
    <p:extLst>
      <p:ext uri="{BB962C8B-B14F-4D97-AF65-F5344CB8AC3E}">
        <p14:creationId xmlns:p14="http://schemas.microsoft.com/office/powerpoint/2010/main" val="378156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981466"/>
            <a:ext cx="7571231" cy="3188555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6</a:t>
            </a:r>
          </a:p>
        </p:txBody>
      </p:sp>
    </p:spTree>
    <p:extLst>
      <p:ext uri="{BB962C8B-B14F-4D97-AF65-F5344CB8AC3E}">
        <p14:creationId xmlns:p14="http://schemas.microsoft.com/office/powerpoint/2010/main" val="286194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46453"/>
            <a:ext cx="7571231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7</a:t>
            </a:r>
          </a:p>
        </p:txBody>
      </p:sp>
    </p:spTree>
    <p:extLst>
      <p:ext uri="{BB962C8B-B14F-4D97-AF65-F5344CB8AC3E}">
        <p14:creationId xmlns:p14="http://schemas.microsoft.com/office/powerpoint/2010/main" val="1379145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4141" y="1746453"/>
            <a:ext cx="6722032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1</a:t>
            </a:r>
          </a:p>
        </p:txBody>
      </p:sp>
    </p:spTree>
    <p:extLst>
      <p:ext uri="{BB962C8B-B14F-4D97-AF65-F5344CB8AC3E}">
        <p14:creationId xmlns:p14="http://schemas.microsoft.com/office/powerpoint/2010/main" val="69792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0240" y="1746453"/>
            <a:ext cx="4889834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2</a:t>
            </a:r>
          </a:p>
        </p:txBody>
      </p:sp>
    </p:spTree>
    <p:extLst>
      <p:ext uri="{BB962C8B-B14F-4D97-AF65-F5344CB8AC3E}">
        <p14:creationId xmlns:p14="http://schemas.microsoft.com/office/powerpoint/2010/main" val="19791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 (review)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Gospel helps us to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make sense</a:t>
              </a:r>
              <a:r>
                <a:rPr lang="en-US" sz="2400" dirty="0">
                  <a:solidFill>
                    <a:schemeClr val="tx1"/>
                  </a:solidFill>
                </a:rPr>
                <a:t> of this world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Showing people that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they should want the Gospel to be true</a:t>
              </a:r>
              <a:r>
                <a:rPr lang="en-US" sz="2400" dirty="0">
                  <a:solidFill>
                    <a:schemeClr val="tx1"/>
                  </a:solidFill>
                </a:rPr>
                <a:t> is important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We have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desires that cannot be filled</a:t>
              </a:r>
              <a:r>
                <a:rPr lang="en-US" sz="2400" dirty="0">
                  <a:solidFill>
                    <a:schemeClr val="tx1"/>
                  </a:solidFill>
                </a:rPr>
                <a:t> with things in this world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32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2986" y="1746453"/>
            <a:ext cx="4544342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3</a:t>
            </a:r>
          </a:p>
        </p:txBody>
      </p:sp>
    </p:spTree>
    <p:extLst>
      <p:ext uri="{BB962C8B-B14F-4D97-AF65-F5344CB8AC3E}">
        <p14:creationId xmlns:p14="http://schemas.microsoft.com/office/powerpoint/2010/main" val="147676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92136"/>
            <a:ext cx="7571231" cy="3567214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4</a:t>
            </a:r>
          </a:p>
        </p:txBody>
      </p:sp>
    </p:spTree>
    <p:extLst>
      <p:ext uri="{BB962C8B-B14F-4D97-AF65-F5344CB8AC3E}">
        <p14:creationId xmlns:p14="http://schemas.microsoft.com/office/powerpoint/2010/main" val="362128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What are some considerations and thoughts that may be useful for defending miracles?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22879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Focus on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Jesus’ resurrection:</a:t>
              </a:r>
              <a:r>
                <a:rPr lang="en-US" sz="2400" dirty="0">
                  <a:solidFill>
                    <a:schemeClr val="tx1"/>
                  </a:solidFill>
                </a:rPr>
                <a:t> it is the miracle that we have the strongest evidence for</a:t>
              </a:r>
              <a:endParaRPr lang="en-US" sz="2400" b="1" dirty="0">
                <a:solidFill>
                  <a:schemeClr val="tx1"/>
                </a:solidFill>
                <a:highlight>
                  <a:srgbClr val="C00002"/>
                </a:highlight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Make sure you know how others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define “miracle”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4"/>
            <a:ext cx="8001000" cy="1071265"/>
            <a:chOff x="533400" y="2895599"/>
            <a:chExt cx="8001000" cy="107126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599"/>
              <a:ext cx="7086600" cy="10712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Recognize that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presuppositions and worldviews</a:t>
              </a:r>
              <a:r>
                <a:rPr lang="en-US" sz="2400" dirty="0">
                  <a:solidFill>
                    <a:schemeClr val="tx1"/>
                  </a:solidFill>
                </a:rPr>
                <a:t> are likely the main cause of resistance to a belief in miracles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792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523220"/>
            <a:chOff x="304800" y="4648200"/>
            <a:chExt cx="8724901" cy="52322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Be able to show that miracles are not irrational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2474893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 that we can offer help others that find a belief in miracles difficult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3644205"/>
            <a:ext cx="8724901" cy="1384995"/>
            <a:chOff x="304800" y="4648200"/>
            <a:chExt cx="8724901" cy="138499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showing that arguments against miracles are often caused by presuppositions or different definitions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3359736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2126875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What do you think is a good definition of a miracle?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One definition of a miracle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586335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Temporary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524000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Brought about by the power of God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648670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Exception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4A84829-4CB1-4C40-8E7D-B6CBAD01A2F4}"/>
              </a:ext>
            </a:extLst>
          </p:cNvPr>
          <p:cNvGrpSpPr/>
          <p:nvPr/>
        </p:nvGrpSpPr>
        <p:grpSpPr>
          <a:xfrm>
            <a:off x="533400" y="4711005"/>
            <a:ext cx="8001000" cy="685800"/>
            <a:chOff x="533400" y="2895600"/>
            <a:chExt cx="8001000" cy="6858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641DFD-C31E-AF4B-92BD-EE7443ED3AA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180CAD-DACF-7840-8853-448ACB5C4069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To the ordinary course of nature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A55E62-8437-0640-97CE-AB135D11BF7A}"/>
              </a:ext>
            </a:extLst>
          </p:cNvPr>
          <p:cNvGrpSpPr/>
          <p:nvPr/>
        </p:nvGrpSpPr>
        <p:grpSpPr>
          <a:xfrm>
            <a:off x="530646" y="5773340"/>
            <a:ext cx="8001000" cy="685800"/>
            <a:chOff x="533400" y="2895600"/>
            <a:chExt cx="8001000" cy="685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A8D67D3-7BE0-374B-B0E4-5FA80FA78CF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4FB0F02-FE9F-9249-8FCB-4D1E07D0F647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For the purpose of showing that God has acted in history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996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>
            <a:off x="71581" y="3353744"/>
            <a:ext cx="8714896" cy="0"/>
          </a:xfrm>
          <a:prstGeom prst="line">
            <a:avLst/>
          </a:prstGeom>
          <a:ln>
            <a:solidFill>
              <a:srgbClr val="D7D7D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Miracles Timeline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28600" y="762000"/>
            <a:ext cx="861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274F393-4EC8-7B4F-B24E-C8B55937B6E7}"/>
              </a:ext>
            </a:extLst>
          </p:cNvPr>
          <p:cNvGrpSpPr/>
          <p:nvPr/>
        </p:nvGrpSpPr>
        <p:grpSpPr>
          <a:xfrm>
            <a:off x="609600" y="2475127"/>
            <a:ext cx="1438922" cy="875878"/>
            <a:chOff x="3049040" y="2475127"/>
            <a:chExt cx="1438922" cy="87587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F536779-30DD-DF43-9BAE-EE85AB4CDC8D}"/>
                </a:ext>
              </a:extLst>
            </p:cNvPr>
            <p:cNvSpPr txBox="1"/>
            <p:nvPr/>
          </p:nvSpPr>
          <p:spPr>
            <a:xfrm>
              <a:off x="3120879" y="2766230"/>
              <a:ext cx="136708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D7D7D7"/>
                  </a:solidFill>
                </a:rPr>
                <a:t>Moses to Joshua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BB44F1A-F474-8549-ABCB-77EF983012FE}"/>
                </a:ext>
              </a:extLst>
            </p:cNvPr>
            <p:cNvGrpSpPr/>
            <p:nvPr/>
          </p:nvGrpSpPr>
          <p:grpSpPr>
            <a:xfrm>
              <a:off x="3120880" y="2718027"/>
              <a:ext cx="160171" cy="610064"/>
              <a:chOff x="2876792" y="3687695"/>
              <a:chExt cx="160171" cy="610064"/>
            </a:xfrm>
            <a:solidFill>
              <a:srgbClr val="009EC0"/>
            </a:solidFill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2A12A6C-F0C6-D14D-8F74-89DC5D272E8B}"/>
                  </a:ext>
                </a:extLst>
              </p:cNvPr>
              <p:cNvCxnSpPr>
                <a:endCxn id="28" idx="2"/>
              </p:cNvCxnSpPr>
              <p:nvPr/>
            </p:nvCxnSpPr>
            <p:spPr>
              <a:xfrm flipV="1">
                <a:off x="2876792" y="3687695"/>
                <a:ext cx="0" cy="610064"/>
              </a:xfrm>
              <a:prstGeom prst="line">
                <a:avLst/>
              </a:prstGeom>
              <a:grpFill/>
              <a:ln>
                <a:solidFill>
                  <a:srgbClr val="009EC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ight Triangle 27">
                <a:extLst>
                  <a:ext uri="{FF2B5EF4-FFF2-40B4-BE49-F238E27FC236}">
                    <a16:creationId xmlns:a16="http://schemas.microsoft.com/office/drawing/2014/main" id="{E8F2CAEB-450D-B34D-AAF1-A7B7C1DE7FB1}"/>
                  </a:ext>
                </a:extLst>
              </p:cNvPr>
              <p:cNvSpPr/>
              <p:nvPr/>
            </p:nvSpPr>
            <p:spPr>
              <a:xfrm flipV="1">
                <a:off x="2876792" y="3687695"/>
                <a:ext cx="160171" cy="149487"/>
              </a:xfrm>
              <a:prstGeom prst="rtTriangle">
                <a:avLst/>
              </a:prstGeom>
              <a:grpFill/>
              <a:ln>
                <a:solidFill>
                  <a:srgbClr val="009EC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F7E7496-C4AD-4A47-B201-952896066856}"/>
                </a:ext>
              </a:extLst>
            </p:cNvPr>
            <p:cNvSpPr txBox="1"/>
            <p:nvPr/>
          </p:nvSpPr>
          <p:spPr>
            <a:xfrm>
              <a:off x="3049040" y="2475127"/>
              <a:ext cx="66717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D7D7D7"/>
                  </a:solidFill>
                </a:rPr>
                <a:t>60 years</a:t>
              </a:r>
              <a:endParaRPr lang="en-US" sz="900" dirty="0">
                <a:solidFill>
                  <a:srgbClr val="D7D7D7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9DADEA8D-9849-E540-A1A7-3D86B0611463}"/>
              </a:ext>
            </a:extLst>
          </p:cNvPr>
          <p:cNvGrpSpPr/>
          <p:nvPr/>
        </p:nvGrpSpPr>
        <p:grpSpPr>
          <a:xfrm>
            <a:off x="7833191" y="2472957"/>
            <a:ext cx="1310809" cy="886599"/>
            <a:chOff x="7833191" y="2472957"/>
            <a:chExt cx="1310809" cy="886599"/>
          </a:xfrm>
        </p:grpSpPr>
        <p:sp>
          <p:nvSpPr>
            <p:cNvPr id="12" name="TextBox 11"/>
            <p:cNvSpPr txBox="1"/>
            <p:nvPr/>
          </p:nvSpPr>
          <p:spPr>
            <a:xfrm>
              <a:off x="7937090" y="2774781"/>
              <a:ext cx="1206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D7D7D7"/>
                  </a:solidFill>
                </a:rPr>
                <a:t>Jesus and Apostles</a:t>
              </a: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7937089" y="2726578"/>
              <a:ext cx="160171" cy="610064"/>
              <a:chOff x="2876792" y="3687695"/>
              <a:chExt cx="160171" cy="610064"/>
            </a:xfrm>
            <a:solidFill>
              <a:srgbClr val="009EC0"/>
            </a:solidFill>
          </p:grpSpPr>
          <p:cxnSp>
            <p:nvCxnSpPr>
              <p:cNvPr id="14" name="Straight Connector 13"/>
              <p:cNvCxnSpPr>
                <a:endCxn id="15" idx="2"/>
              </p:cNvCxnSpPr>
              <p:nvPr/>
            </p:nvCxnSpPr>
            <p:spPr>
              <a:xfrm flipV="1">
                <a:off x="2876792" y="3687695"/>
                <a:ext cx="0" cy="610064"/>
              </a:xfrm>
              <a:prstGeom prst="line">
                <a:avLst/>
              </a:prstGeom>
              <a:grpFill/>
              <a:ln>
                <a:solidFill>
                  <a:srgbClr val="009EC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ight Triangle 14"/>
              <p:cNvSpPr/>
              <p:nvPr/>
            </p:nvSpPr>
            <p:spPr>
              <a:xfrm flipV="1">
                <a:off x="2876792" y="3687695"/>
                <a:ext cx="160171" cy="149487"/>
              </a:xfrm>
              <a:prstGeom prst="rtTriangle">
                <a:avLst/>
              </a:prstGeom>
              <a:grpFill/>
              <a:ln>
                <a:solidFill>
                  <a:srgbClr val="009EC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42B3896-CF40-2345-8D10-82F1A59C2984}"/>
                </a:ext>
              </a:extLst>
            </p:cNvPr>
            <p:cNvSpPr txBox="1"/>
            <p:nvPr/>
          </p:nvSpPr>
          <p:spPr>
            <a:xfrm>
              <a:off x="7833191" y="2472957"/>
              <a:ext cx="85472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D7D7D7"/>
                  </a:solidFill>
                </a:rPr>
                <a:t>60-70 years</a:t>
              </a:r>
              <a:endParaRPr lang="en-US" sz="900" dirty="0">
                <a:solidFill>
                  <a:srgbClr val="D7D7D7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B0A8786-4D31-4447-9D33-48D796ECAAAD}"/>
              </a:ext>
            </a:extLst>
          </p:cNvPr>
          <p:cNvGrpSpPr/>
          <p:nvPr/>
        </p:nvGrpSpPr>
        <p:grpSpPr>
          <a:xfrm>
            <a:off x="3285478" y="2483678"/>
            <a:ext cx="1438922" cy="875878"/>
            <a:chOff x="3049040" y="2475127"/>
            <a:chExt cx="1438922" cy="875878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AC6CAB3-C4B9-AF4C-9EA6-1B4EDF8C7CF1}"/>
                </a:ext>
              </a:extLst>
            </p:cNvPr>
            <p:cNvSpPr txBox="1"/>
            <p:nvPr/>
          </p:nvSpPr>
          <p:spPr>
            <a:xfrm>
              <a:off x="3120879" y="2766230"/>
              <a:ext cx="136708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D7D7D7"/>
                  </a:solidFill>
                </a:rPr>
                <a:t>Elisha and Elijah</a:t>
              </a:r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B6B8208D-DC70-A342-AE71-47AC51011DC3}"/>
                </a:ext>
              </a:extLst>
            </p:cNvPr>
            <p:cNvGrpSpPr/>
            <p:nvPr/>
          </p:nvGrpSpPr>
          <p:grpSpPr>
            <a:xfrm>
              <a:off x="3120880" y="2718027"/>
              <a:ext cx="160171" cy="610064"/>
              <a:chOff x="2876792" y="3687695"/>
              <a:chExt cx="160171" cy="610064"/>
            </a:xfrm>
            <a:solidFill>
              <a:srgbClr val="009EC0"/>
            </a:solidFill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B2B9B317-E2A8-4240-B44E-34F4D7F6B8F2}"/>
                  </a:ext>
                </a:extLst>
              </p:cNvPr>
              <p:cNvCxnSpPr>
                <a:endCxn id="52" idx="2"/>
              </p:cNvCxnSpPr>
              <p:nvPr/>
            </p:nvCxnSpPr>
            <p:spPr>
              <a:xfrm flipV="1">
                <a:off x="2876792" y="3687695"/>
                <a:ext cx="0" cy="610064"/>
              </a:xfrm>
              <a:prstGeom prst="line">
                <a:avLst/>
              </a:prstGeom>
              <a:grpFill/>
              <a:ln>
                <a:solidFill>
                  <a:srgbClr val="009EC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Right Triangle 51">
                <a:extLst>
                  <a:ext uri="{FF2B5EF4-FFF2-40B4-BE49-F238E27FC236}">
                    <a16:creationId xmlns:a16="http://schemas.microsoft.com/office/drawing/2014/main" id="{3EE5AC4D-6B05-F24B-ACD0-C98248A98D33}"/>
                  </a:ext>
                </a:extLst>
              </p:cNvPr>
              <p:cNvSpPr/>
              <p:nvPr/>
            </p:nvSpPr>
            <p:spPr>
              <a:xfrm flipV="1">
                <a:off x="2876792" y="3687695"/>
                <a:ext cx="160171" cy="149487"/>
              </a:xfrm>
              <a:prstGeom prst="rtTriangle">
                <a:avLst/>
              </a:prstGeom>
              <a:grpFill/>
              <a:ln>
                <a:solidFill>
                  <a:srgbClr val="009EC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80C1D6B-9863-D74B-B6D2-E35CBD8B69EF}"/>
                </a:ext>
              </a:extLst>
            </p:cNvPr>
            <p:cNvSpPr txBox="1"/>
            <p:nvPr/>
          </p:nvSpPr>
          <p:spPr>
            <a:xfrm>
              <a:off x="3049040" y="2475127"/>
              <a:ext cx="66717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D7D7D7"/>
                  </a:solidFill>
                </a:rPr>
                <a:t>60 years</a:t>
              </a:r>
              <a:endParaRPr lang="en-US" sz="900" dirty="0">
                <a:solidFill>
                  <a:srgbClr val="D7D7D7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551C6AE-7EAA-FB4C-9C24-D7B1C4C98BD6}"/>
              </a:ext>
            </a:extLst>
          </p:cNvPr>
          <p:cNvGrpSpPr/>
          <p:nvPr/>
        </p:nvGrpSpPr>
        <p:grpSpPr>
          <a:xfrm>
            <a:off x="681438" y="3308817"/>
            <a:ext cx="2671359" cy="338554"/>
            <a:chOff x="681438" y="3308817"/>
            <a:chExt cx="2671359" cy="338554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F4E0FC8-D7C8-F44D-B489-AAE0A2871642}"/>
                </a:ext>
              </a:extLst>
            </p:cNvPr>
            <p:cNvSpPr/>
            <p:nvPr/>
          </p:nvSpPr>
          <p:spPr>
            <a:xfrm>
              <a:off x="681438" y="3376658"/>
              <a:ext cx="2671359" cy="202873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C43B545-8B3C-3344-B1CC-52E0363AA7EC}"/>
                </a:ext>
              </a:extLst>
            </p:cNvPr>
            <p:cNvSpPr txBox="1"/>
            <p:nvPr/>
          </p:nvSpPr>
          <p:spPr>
            <a:xfrm>
              <a:off x="707350" y="3308817"/>
              <a:ext cx="16836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D7D7D7"/>
                  </a:solidFill>
                </a:rPr>
                <a:t>About 500 years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C471BB3-3B08-844C-9652-6A7220803357}"/>
              </a:ext>
            </a:extLst>
          </p:cNvPr>
          <p:cNvGrpSpPr/>
          <p:nvPr/>
        </p:nvGrpSpPr>
        <p:grpSpPr>
          <a:xfrm>
            <a:off x="3437402" y="3309605"/>
            <a:ext cx="4499665" cy="338554"/>
            <a:chOff x="681438" y="3292363"/>
            <a:chExt cx="4499665" cy="338554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A3C35E3-5FFC-A343-B36E-F5BF2359C652}"/>
                </a:ext>
              </a:extLst>
            </p:cNvPr>
            <p:cNvSpPr/>
            <p:nvPr/>
          </p:nvSpPr>
          <p:spPr>
            <a:xfrm>
              <a:off x="681438" y="3376659"/>
              <a:ext cx="4499665" cy="18563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28DF7474-FFAF-204C-846A-332B4E5EEF11}"/>
                </a:ext>
              </a:extLst>
            </p:cNvPr>
            <p:cNvSpPr txBox="1"/>
            <p:nvPr/>
          </p:nvSpPr>
          <p:spPr>
            <a:xfrm>
              <a:off x="707350" y="3292363"/>
              <a:ext cx="16836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D7D7D7"/>
                  </a:solidFill>
                </a:rPr>
                <a:t>About 900 years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8593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What are some barriers that may cause people to struggle to accept miracles?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9643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F49A8AF-263E-D24E-9F46-F82B5A16EF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702963"/>
              </p:ext>
            </p:extLst>
          </p:nvPr>
        </p:nvGraphicFramePr>
        <p:xfrm>
          <a:off x="266700" y="1897349"/>
          <a:ext cx="8534400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2068">
                  <a:extLst>
                    <a:ext uri="{9D8B030D-6E8A-4147-A177-3AD203B41FA5}">
                      <a16:colId xmlns:a16="http://schemas.microsoft.com/office/drawing/2014/main" val="964641393"/>
                    </a:ext>
                  </a:extLst>
                </a:gridCol>
                <a:gridCol w="1449238">
                  <a:extLst>
                    <a:ext uri="{9D8B030D-6E8A-4147-A177-3AD203B41FA5}">
                      <a16:colId xmlns:a16="http://schemas.microsoft.com/office/drawing/2014/main" val="3477000356"/>
                    </a:ext>
                  </a:extLst>
                </a:gridCol>
                <a:gridCol w="1565694">
                  <a:extLst>
                    <a:ext uri="{9D8B030D-6E8A-4147-A177-3AD203B41FA5}">
                      <a16:colId xmlns:a16="http://schemas.microsoft.com/office/drawing/2014/main" val="1831210558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8116238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Usual care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Prayer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673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524 people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466 people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b="1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581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MAHI-CCU score</a:t>
                      </a:r>
                      <a:r>
                        <a:rPr lang="en-US" sz="2000" b="1" baseline="30000" dirty="0"/>
                        <a:t>2</a:t>
                      </a:r>
                    </a:p>
                    <a:p>
                      <a:r>
                        <a:rPr lang="en-US" sz="2000" b="1" dirty="0"/>
                        <a:t>(lower is better)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7.13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6.35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11% improvement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6831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Unweighted MAHI-CCU score</a:t>
                      </a:r>
                      <a:r>
                        <a:rPr lang="en-US" sz="2000" b="1" baseline="30000" dirty="0"/>
                        <a:t>3</a:t>
                      </a:r>
                    </a:p>
                    <a:p>
                      <a:r>
                        <a:rPr lang="en-US" sz="2000" b="1" baseline="0" dirty="0"/>
                        <a:t>(lower is better)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3.00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2.70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10% improvement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0523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059E940-680D-014F-B81A-164FB404F8B9}"/>
              </a:ext>
            </a:extLst>
          </p:cNvPr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Effects of Prayer on Heart Patients</a:t>
            </a:r>
            <a:r>
              <a:rPr lang="en-US" sz="4400" b="1" baseline="30000" dirty="0"/>
              <a:t>1</a:t>
            </a:r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E5663B78-D9BE-594B-8EC6-4785FF2D29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564633"/>
              </p:ext>
            </p:extLst>
          </p:nvPr>
        </p:nvGraphicFramePr>
        <p:xfrm>
          <a:off x="1104900" y="5354320"/>
          <a:ext cx="7734300" cy="1351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979">
                  <a:extLst>
                    <a:ext uri="{9D8B030D-6E8A-4147-A177-3AD203B41FA5}">
                      <a16:colId xmlns:a16="http://schemas.microsoft.com/office/drawing/2014/main" val="1314468491"/>
                    </a:ext>
                  </a:extLst>
                </a:gridCol>
                <a:gridCol w="7452321">
                  <a:extLst>
                    <a:ext uri="{9D8B030D-6E8A-4147-A177-3AD203B41FA5}">
                      <a16:colId xmlns:a16="http://schemas.microsoft.com/office/drawing/2014/main" val="1148278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aseline="30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/>
                        <a:t>From table 4 in “A Randomized, Controlled Trial of the Effects of Remote, Intercessory Prayer on Outcomes in Patients Admitted to the Coronary Care Unit”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80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30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/>
                        <a:t>Stands for “Mid America Heart Institute–Cardiac Care Unit 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002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30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Unweighted means a simple count of the events per patient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6769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6358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To what degree does “extraordinary claims require extraordinary evidence”?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48442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1180</TotalTime>
  <Words>394</Words>
  <Application>Microsoft Macintosh PowerPoint</Application>
  <PresentationFormat>On-screen Show (4:3)</PresentationFormat>
  <Paragraphs>91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What do you think is a good definition of a miracle?</vt:lpstr>
      <vt:lpstr>PowerPoint Presentation</vt:lpstr>
      <vt:lpstr>PowerPoint Presentation</vt:lpstr>
      <vt:lpstr>What are some barriers that may cause people to struggle to accept miracles?</vt:lpstr>
      <vt:lpstr>PowerPoint Presentation</vt:lpstr>
      <vt:lpstr>To what degree does “extraordinary claims require extraordinary evidence”?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some considerations and thoughts that may be useful for defending miracles?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109</cp:revision>
  <dcterms:created xsi:type="dcterms:W3CDTF">2010-07-14T22:15:37Z</dcterms:created>
  <dcterms:modified xsi:type="dcterms:W3CDTF">2021-05-25T22:26:33Z</dcterms:modified>
</cp:coreProperties>
</file>

<file path=docProps/thumbnail.jpeg>
</file>